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notesSlides/notesSlide29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8"/>
  </p:notesMasterIdLst>
  <p:sldIdLst>
    <p:sldId id="256" r:id="rId2"/>
    <p:sldId id="257" r:id="rId3"/>
    <p:sldId id="269" r:id="rId4"/>
    <p:sldId id="270" r:id="rId5"/>
    <p:sldId id="271" r:id="rId6"/>
    <p:sldId id="272" r:id="rId7"/>
    <p:sldId id="275" r:id="rId8"/>
    <p:sldId id="276" r:id="rId9"/>
    <p:sldId id="274" r:id="rId10"/>
    <p:sldId id="277" r:id="rId11"/>
    <p:sldId id="278" r:id="rId12"/>
    <p:sldId id="279" r:id="rId13"/>
    <p:sldId id="280" r:id="rId14"/>
    <p:sldId id="281" r:id="rId15"/>
    <p:sldId id="282" r:id="rId16"/>
    <p:sldId id="283" r:id="rId17"/>
    <p:sldId id="284" r:id="rId18"/>
    <p:sldId id="286" r:id="rId19"/>
    <p:sldId id="287" r:id="rId20"/>
    <p:sldId id="288" r:id="rId21"/>
    <p:sldId id="289" r:id="rId22"/>
    <p:sldId id="290" r:id="rId23"/>
    <p:sldId id="291" r:id="rId24"/>
    <p:sldId id="292" r:id="rId25"/>
    <p:sldId id="295" r:id="rId26"/>
    <p:sldId id="294" r:id="rId27"/>
    <p:sldId id="296" r:id="rId28"/>
    <p:sldId id="297" r:id="rId29"/>
    <p:sldId id="298" r:id="rId30"/>
    <p:sldId id="299" r:id="rId31"/>
    <p:sldId id="300" r:id="rId32"/>
    <p:sldId id="301" r:id="rId33"/>
    <p:sldId id="302" r:id="rId34"/>
    <p:sldId id="303" r:id="rId35"/>
    <p:sldId id="304" r:id="rId36"/>
    <p:sldId id="306" r:id="rId3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55" autoAdjust="0"/>
    <p:restoredTop sz="94645" autoAdjust="0"/>
  </p:normalViewPr>
  <p:slideViewPr>
    <p:cSldViewPr>
      <p:cViewPr varScale="1">
        <p:scale>
          <a:sx n="78" d="100"/>
          <a:sy n="78" d="100"/>
        </p:scale>
        <p:origin x="-192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4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w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7.w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7.wmf"/></Relationships>
</file>

<file path=ppt/drawings/_rels/vmlDrawing13.vml.rels><?xml version="1.0" encoding="UTF-8" standalone="yes"?>
<Relationships xmlns="http://schemas.openxmlformats.org/package/2006/relationships"><Relationship Id="rId2" Type="http://schemas.openxmlformats.org/officeDocument/2006/relationships/image" Target="../media/image19.wmf"/><Relationship Id="rId1" Type="http://schemas.openxmlformats.org/officeDocument/2006/relationships/image" Target="../media/image18.w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21.wmf"/><Relationship Id="rId2" Type="http://schemas.openxmlformats.org/officeDocument/2006/relationships/image" Target="../media/image20.wmf"/><Relationship Id="rId1" Type="http://schemas.openxmlformats.org/officeDocument/2006/relationships/image" Target="../media/image18.wmf"/><Relationship Id="rId5" Type="http://schemas.openxmlformats.org/officeDocument/2006/relationships/image" Target="../media/image23.wmf"/><Relationship Id="rId4" Type="http://schemas.openxmlformats.org/officeDocument/2006/relationships/image" Target="../media/image22.w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8.wmf"/></Relationships>
</file>

<file path=ppt/drawings/_rels/vmlDrawing16.vml.rels><?xml version="1.0" encoding="UTF-8" standalone="yes"?>
<Relationships xmlns="http://schemas.openxmlformats.org/package/2006/relationships"><Relationship Id="rId2" Type="http://schemas.openxmlformats.org/officeDocument/2006/relationships/image" Target="../media/image24.wmf"/><Relationship Id="rId1" Type="http://schemas.openxmlformats.org/officeDocument/2006/relationships/image" Target="../media/image18.wmf"/></Relationships>
</file>

<file path=ppt/drawings/_rels/vmlDrawing17.vml.rels><?xml version="1.0" encoding="UTF-8" standalone="yes"?>
<Relationships xmlns="http://schemas.openxmlformats.org/package/2006/relationships"><Relationship Id="rId2" Type="http://schemas.openxmlformats.org/officeDocument/2006/relationships/image" Target="../media/image25.wmf"/><Relationship Id="rId1" Type="http://schemas.openxmlformats.org/officeDocument/2006/relationships/image" Target="../media/image18.wmf"/></Relationships>
</file>

<file path=ppt/drawings/_rels/vmlDrawing1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8.wmf"/></Relationships>
</file>

<file path=ppt/drawings/_rels/vmlDrawing19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wmf"/><Relationship Id="rId1" Type="http://schemas.openxmlformats.org/officeDocument/2006/relationships/image" Target="../media/image4.wmf"/></Relationships>
</file>

<file path=ppt/drawings/_rels/vmlDrawing20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wmf"/></Relationships>
</file>

<file path=ppt/drawings/_rels/vmlDrawing2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wmf"/></Relationships>
</file>

<file path=ppt/drawings/_rels/vmlDrawing2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wmf"/></Relationships>
</file>

<file path=ppt/drawings/_rels/vmlDrawing2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7.wmf"/></Relationships>
</file>

<file path=ppt/drawings/_rels/vmlDrawing24.vml.rels><?xml version="1.0" encoding="UTF-8" standalone="yes"?>
<Relationships xmlns="http://schemas.openxmlformats.org/package/2006/relationships"><Relationship Id="rId1" Type="http://schemas.openxmlformats.org/officeDocument/2006/relationships/image" Target="../media/image27.wmf"/></Relationships>
</file>

<file path=ppt/drawings/_rels/vmlDrawing25.vml.rels><?xml version="1.0" encoding="UTF-8" standalone="yes"?>
<Relationships xmlns="http://schemas.openxmlformats.org/package/2006/relationships"><Relationship Id="rId1" Type="http://schemas.openxmlformats.org/officeDocument/2006/relationships/image" Target="../media/image27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1.wmf"/><Relationship Id="rId2" Type="http://schemas.openxmlformats.org/officeDocument/2006/relationships/image" Target="../media/image10.wmf"/><Relationship Id="rId1" Type="http://schemas.openxmlformats.org/officeDocument/2006/relationships/image" Target="../media/image9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w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14.wmf"/><Relationship Id="rId1" Type="http://schemas.openxmlformats.org/officeDocument/2006/relationships/image" Target="../media/image13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5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5.wmf"/></Relationships>
</file>

<file path=ppt/media/image1.jpeg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3.wmf>
</file>

<file path=ppt/media/image4.wmf>
</file>

<file path=ppt/media/image5.wmf>
</file>

<file path=ppt/media/image6.wmf>
</file>

<file path=ppt/media/image7.png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968D57-0832-4444-921E-F7D556D1CDC6}" type="datetimeFigureOut">
              <a:rPr lang="en-CA" smtClean="0"/>
              <a:pPr/>
              <a:t>04/10/2010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923178-EF0B-4C39-92F4-D5EF5FBB38B8}" type="slidenum">
              <a:rPr lang="en-CA" smtClean="0"/>
              <a:pPr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</a:t>
            </a:fld>
            <a:endParaRPr lang="en-CA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10</a:t>
            </a:fld>
            <a:endParaRPr lang="en-CA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11</a:t>
            </a:fld>
            <a:endParaRPr lang="en-CA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12</a:t>
            </a:fld>
            <a:endParaRPr lang="en-CA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13</a:t>
            </a:fld>
            <a:endParaRPr lang="en-CA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14</a:t>
            </a:fld>
            <a:endParaRPr lang="en-CA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15</a:t>
            </a:fld>
            <a:endParaRPr lang="en-CA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16</a:t>
            </a:fld>
            <a:endParaRPr lang="en-CA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17</a:t>
            </a:fld>
            <a:endParaRPr lang="en-CA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18</a:t>
            </a:fld>
            <a:endParaRPr lang="en-CA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19</a:t>
            </a:fld>
            <a:endParaRPr lang="en-C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</a:t>
            </a:fld>
            <a:endParaRPr lang="en-CA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20</a:t>
            </a:fld>
            <a:endParaRPr lang="en-CA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21</a:t>
            </a:fld>
            <a:endParaRPr lang="en-CA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22</a:t>
            </a:fld>
            <a:endParaRPr lang="en-CA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23</a:t>
            </a:fld>
            <a:endParaRPr lang="en-CA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24</a:t>
            </a:fld>
            <a:endParaRPr lang="en-CA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25</a:t>
            </a:fld>
            <a:endParaRPr lang="en-CA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26</a:t>
            </a:fld>
            <a:endParaRPr lang="en-CA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27</a:t>
            </a:fld>
            <a:endParaRPr lang="en-CA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28</a:t>
            </a:fld>
            <a:endParaRPr lang="en-CA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29</a:t>
            </a:fld>
            <a:endParaRPr lang="en-C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</a:t>
            </a:fld>
            <a:endParaRPr lang="en-CA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30</a:t>
            </a:fld>
            <a:endParaRPr lang="en-CA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31</a:t>
            </a:fld>
            <a:endParaRPr lang="en-CA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32</a:t>
            </a:fld>
            <a:endParaRPr lang="en-CA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33</a:t>
            </a:fld>
            <a:endParaRPr lang="en-CA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34</a:t>
            </a:fld>
            <a:endParaRPr lang="en-CA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35</a:t>
            </a:fld>
            <a:endParaRPr lang="en-CA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36</a:t>
            </a:fld>
            <a:endParaRPr lang="en-C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4</a:t>
            </a:fld>
            <a:endParaRPr lang="en-C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5</a:t>
            </a:fld>
            <a:endParaRPr lang="en-CA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6</a:t>
            </a:fld>
            <a:endParaRPr lang="en-CA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7</a:t>
            </a:fld>
            <a:endParaRPr lang="en-CA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8</a:t>
            </a:fld>
            <a:endParaRPr lang="en-CA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9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5C14E-AF55-4073-9733-9170A633D883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980E99-83FC-46D1-BD65-C2232E67D707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1B9205-12AA-4383-B856-8F50E640C5FC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DDD9BF-9D9C-4396-9901-441E34E94463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9D35D-7E10-402C-A32C-FE6973D16338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E676D-6C4F-45F2-AC92-56E62FC10C1C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8AEB5-E93C-4D4C-9475-D1C052573940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193534-A9DB-4712-83B8-DABBDE143943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11724-F3B1-44AC-A43F-617563B0DF10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E9556E-5D5A-469A-AB35-27A46C46A269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3567B-DD24-4366-BF0A-8E0818D38B8E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F6B75A1-38FF-4356-A651-C892B5E4D45C}" type="datetime1">
              <a:rPr lang="en-CA" smtClean="0"/>
              <a:pPr/>
              <a:t>04/10/2010</a:t>
            </a:fld>
            <a:endParaRPr lang="en-CA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9.bin"/><Relationship Id="rId5" Type="http://schemas.openxmlformats.org/officeDocument/2006/relationships/oleObject" Target="../embeddings/oleObject8.bin"/><Relationship Id="rId4" Type="http://schemas.openxmlformats.org/officeDocument/2006/relationships/oleObject" Target="../embeddings/oleObject7.bin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oleObject" Target="../embeddings/oleObject10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12.bin"/><Relationship Id="rId4" Type="http://schemas.openxmlformats.org/officeDocument/2006/relationships/oleObject" Target="../embeddings/oleObject11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oleObject" Target="../embeddings/oleObject13.bin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4" Type="http://schemas.openxmlformats.org/officeDocument/2006/relationships/oleObject" Target="../embeddings/oleObject14.bin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5" Type="http://schemas.openxmlformats.org/officeDocument/2006/relationships/oleObject" Target="../embeddings/oleObject15.bin"/><Relationship Id="rId4" Type="http://schemas.openxmlformats.org/officeDocument/2006/relationships/image" Target="../media/image7.png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1.vml"/><Relationship Id="rId4" Type="http://schemas.openxmlformats.org/officeDocument/2006/relationships/oleObject" Target="../embeddings/oleObject16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Relationship Id="rId5" Type="http://schemas.openxmlformats.org/officeDocument/2006/relationships/oleObject" Target="../embeddings/oleObject17.bin"/><Relationship Id="rId4" Type="http://schemas.openxmlformats.org/officeDocument/2006/relationships/image" Target="../media/image7.png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Relationship Id="rId5" Type="http://schemas.openxmlformats.org/officeDocument/2006/relationships/oleObject" Target="../embeddings/oleObject19.bin"/><Relationship Id="rId4" Type="http://schemas.openxmlformats.org/officeDocument/2006/relationships/oleObject" Target="../embeddings/oleObject18.bin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4.bin"/><Relationship Id="rId3" Type="http://schemas.openxmlformats.org/officeDocument/2006/relationships/notesSlide" Target="../notesSlides/notesSlide23.xml"/><Relationship Id="rId7" Type="http://schemas.openxmlformats.org/officeDocument/2006/relationships/oleObject" Target="../embeddings/oleObject2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22.bin"/><Relationship Id="rId5" Type="http://schemas.openxmlformats.org/officeDocument/2006/relationships/oleObject" Target="../embeddings/oleObject21.bin"/><Relationship Id="rId4" Type="http://schemas.openxmlformats.org/officeDocument/2006/relationships/oleObject" Target="../embeddings/oleObject20.bin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5.vml"/><Relationship Id="rId4" Type="http://schemas.openxmlformats.org/officeDocument/2006/relationships/oleObject" Target="../embeddings/oleObject25.bin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6.vml"/><Relationship Id="rId5" Type="http://schemas.openxmlformats.org/officeDocument/2006/relationships/oleObject" Target="../embeddings/oleObject27.bin"/><Relationship Id="rId4" Type="http://schemas.openxmlformats.org/officeDocument/2006/relationships/oleObject" Target="../embeddings/oleObject26.bin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7.vml"/><Relationship Id="rId5" Type="http://schemas.openxmlformats.org/officeDocument/2006/relationships/oleObject" Target="../embeddings/oleObject29.bin"/><Relationship Id="rId4" Type="http://schemas.openxmlformats.org/officeDocument/2006/relationships/oleObject" Target="../embeddings/oleObject28.bin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8.vml"/><Relationship Id="rId4" Type="http://schemas.openxmlformats.org/officeDocument/2006/relationships/oleObject" Target="../embeddings/oleObject30.bin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9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9.vml"/><Relationship Id="rId4" Type="http://schemas.openxmlformats.org/officeDocument/2006/relationships/oleObject" Target="../embeddings/oleObject31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4.bin"/><Relationship Id="rId4" Type="http://schemas.openxmlformats.org/officeDocument/2006/relationships/oleObject" Target="../embeddings/oleObject3.bin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0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0.vml"/><Relationship Id="rId4" Type="http://schemas.openxmlformats.org/officeDocument/2006/relationships/oleObject" Target="../embeddings/oleObject32.bin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1.vml"/><Relationship Id="rId4" Type="http://schemas.openxmlformats.org/officeDocument/2006/relationships/oleObject" Target="../embeddings/oleObject33.bin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2.vml"/><Relationship Id="rId4" Type="http://schemas.openxmlformats.org/officeDocument/2006/relationships/oleObject" Target="../embeddings/oleObject34.bin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3.vml"/><Relationship Id="rId5" Type="http://schemas.openxmlformats.org/officeDocument/2006/relationships/oleObject" Target="../embeddings/oleObject35.bin"/><Relationship Id="rId4" Type="http://schemas.openxmlformats.org/officeDocument/2006/relationships/image" Target="../media/image7.png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4.vml"/><Relationship Id="rId4" Type="http://schemas.openxmlformats.org/officeDocument/2006/relationships/oleObject" Target="../embeddings/oleObject36.bin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5.vml"/><Relationship Id="rId5" Type="http://schemas.openxmlformats.org/officeDocument/2006/relationships/oleObject" Target="../embeddings/oleObject37.bin"/><Relationship Id="rId4" Type="http://schemas.openxmlformats.org/officeDocument/2006/relationships/image" Target="../media/image7.png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5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6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908720"/>
            <a:ext cx="5976664" cy="936104"/>
          </a:xfrm>
        </p:spPr>
        <p:txBody>
          <a:bodyPr>
            <a:noAutofit/>
          </a:bodyPr>
          <a:lstStyle/>
          <a:p>
            <a:pPr algn="ctr"/>
            <a:r>
              <a:rPr lang="en-CA" sz="2800" u="sng" dirty="0" smtClean="0"/>
              <a:t/>
            </a:r>
            <a:br>
              <a:rPr lang="en-CA" sz="2800" u="sng" dirty="0" smtClean="0"/>
            </a:br>
            <a:r>
              <a:rPr lang="en-CA" sz="3200" u="sng" dirty="0" smtClean="0"/>
              <a:t>Rational Functions and Their Characteristics (DAY 1):</a:t>
            </a:r>
            <a:r>
              <a:rPr lang="en-CA" sz="3200" dirty="0" smtClean="0"/>
              <a:t/>
            </a:r>
            <a:br>
              <a:rPr lang="en-CA" sz="3200" dirty="0" smtClean="0"/>
            </a:br>
            <a:endParaRPr lang="en-CA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592" y="1556792"/>
            <a:ext cx="6800800" cy="4896544"/>
          </a:xfrm>
        </p:spPr>
        <p:txBody>
          <a:bodyPr>
            <a:normAutofit/>
          </a:bodyPr>
          <a:lstStyle/>
          <a:p>
            <a:pPr algn="l"/>
            <a:endParaRPr lang="en-CA" sz="2400" b="1" u="sng" dirty="0" smtClean="0">
              <a:latin typeface="Arial" pitchFamily="34" charset="0"/>
            </a:endParaRPr>
          </a:p>
          <a:p>
            <a:pPr algn="l"/>
            <a:r>
              <a:rPr lang="en-CA" sz="2400" b="1" u="sng" dirty="0" smtClean="0">
                <a:latin typeface="Arial" pitchFamily="34" charset="0"/>
              </a:rPr>
              <a:t>Definition of a Rational Function</a:t>
            </a:r>
            <a:endParaRPr lang="en-CA" sz="2400" b="1" dirty="0" smtClean="0">
              <a:latin typeface="Arial" pitchFamily="34" charset="0"/>
            </a:endParaRPr>
          </a:p>
          <a:p>
            <a:pPr algn="l"/>
            <a:r>
              <a:rPr lang="en-CA" sz="2400" dirty="0" smtClean="0">
                <a:latin typeface="Arial" pitchFamily="34" charset="0"/>
              </a:rPr>
              <a:t>A </a:t>
            </a:r>
            <a:r>
              <a:rPr lang="en-CA" sz="2400" b="1" dirty="0" smtClean="0">
                <a:latin typeface="Arial" pitchFamily="34" charset="0"/>
              </a:rPr>
              <a:t>rational function</a:t>
            </a:r>
            <a:r>
              <a:rPr lang="en-CA" sz="2400" dirty="0" smtClean="0">
                <a:latin typeface="Arial" pitchFamily="34" charset="0"/>
              </a:rPr>
              <a:t> is a quotient of polynomials that has the form </a:t>
            </a:r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0" lvl="1" algn="l"/>
            <a:endParaRPr lang="en-CA" dirty="0" smtClean="0">
              <a:latin typeface="Arial" pitchFamily="34" charset="0"/>
              <a:cs typeface="Arial" pitchFamily="34" charset="0"/>
            </a:endParaRPr>
          </a:p>
          <a:p>
            <a:pPr marL="0" lvl="1" algn="l"/>
            <a:r>
              <a:rPr lang="en-CA" dirty="0" smtClean="0">
                <a:latin typeface="Arial" pitchFamily="34" charset="0"/>
                <a:cs typeface="Arial" pitchFamily="34" charset="0"/>
              </a:rPr>
              <a:t>The domain of a rational function consists of all real numbers except the zeroes of the polynomial in the denominator</a:t>
            </a:r>
            <a:r>
              <a:rPr lang="en-CA" sz="2000" dirty="0" smtClean="0">
                <a:latin typeface="Arial" pitchFamily="34" charset="0"/>
                <a:cs typeface="Arial" pitchFamily="34" charset="0"/>
              </a:rPr>
              <a:t>. </a:t>
            </a:r>
            <a:endParaRPr lang="en-CA" sz="2000" i="1" dirty="0" smtClean="0">
              <a:latin typeface="Arial" pitchFamily="34" charset="0"/>
              <a:cs typeface="Arial" pitchFamily="34" charset="0"/>
            </a:endParaRPr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28384" y="6237312"/>
            <a:ext cx="896888" cy="365125"/>
          </a:xfrm>
        </p:spPr>
        <p:txBody>
          <a:bodyPr/>
          <a:lstStyle/>
          <a:p>
            <a:r>
              <a:rPr lang="en-CA" sz="1400" dirty="0" smtClean="0"/>
              <a:t>S. Evans</a:t>
            </a:r>
            <a:endParaRPr lang="en-CA" sz="1400" dirty="0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3275856" y="2924944"/>
          <a:ext cx="1440160" cy="779103"/>
        </p:xfrm>
        <a:graphic>
          <a:graphicData uri="http://schemas.openxmlformats.org/presentationml/2006/ole">
            <p:oleObj spid="_x0000_s19459" name="Equation" r:id="rId4" imgW="774360" imgH="419040" progId="Equation.DSMT4">
              <p:embed/>
            </p:oleObj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/>
        </p:nvGraphicFramePr>
        <p:xfrm>
          <a:off x="3635896" y="4725144"/>
          <a:ext cx="3877593" cy="504056"/>
        </p:xfrm>
        <a:graphic>
          <a:graphicData uri="http://schemas.openxmlformats.org/presentationml/2006/ole">
            <p:oleObj spid="_x0000_s19460" name="Equation" r:id="rId5" imgW="2145960" imgH="2793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332162" y="1556792"/>
            <a:ext cx="4990727" cy="50028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</a:rPr>
              <a:t>Horizontal Asymptotes (H.A.):</a:t>
            </a:r>
            <a:endParaRPr lang="en-CA" sz="2400" dirty="0" smtClean="0">
              <a:latin typeface="Arial" pitchFamily="34" charset="0"/>
            </a:endParaRPr>
          </a:p>
          <a:p>
            <a:r>
              <a:rPr lang="en-CA" sz="2400" dirty="0" smtClean="0">
                <a:latin typeface="Arial" pitchFamily="34" charset="0"/>
              </a:rPr>
              <a:t>Horizontal asymptotes are imaginary horizontal lines that the graph will approach as x approaches very large positive values  and/or very large negative values . 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Horizontal Asymptotes (H.A.):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The following are general rules for finding a horizontal asymptote:</a:t>
            </a:r>
          </a:p>
          <a:p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CA" sz="2400" dirty="0" smtClean="0">
                <a:latin typeface="Arial" pitchFamily="34" charset="0"/>
                <a:cs typeface="Arial" pitchFamily="34" charset="0"/>
              </a:rPr>
              <a:t>Given that the numerator and denominator in the rational function are polynomials in  of degree  and , respectively. </a:t>
            </a:r>
            <a:endParaRPr lang="en-CA" sz="2400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CA" sz="2400" dirty="0" smtClean="0"/>
              <a:t> </a:t>
            </a:r>
            <a:endParaRPr lang="en-CA" sz="2400" b="1" dirty="0" smtClean="0"/>
          </a:p>
          <a:p>
            <a:pPr lvl="0">
              <a:buNone/>
            </a:pPr>
            <a:r>
              <a:rPr lang="en-CA" sz="2400" dirty="0" smtClean="0">
                <a:latin typeface="Arial" pitchFamily="34" charset="0"/>
              </a:rPr>
              <a:t>1. If             ,   then the horizontal asymptote is .</a:t>
            </a:r>
            <a:endParaRPr lang="en-CA" sz="2400" b="1" dirty="0" smtClean="0">
              <a:latin typeface="Arial" pitchFamily="34" charset="0"/>
            </a:endParaRP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2. If             , then the horizontal asymptote is .</a:t>
            </a:r>
            <a:endParaRPr lang="en-CA" sz="2400" b="1" dirty="0" smtClean="0">
              <a:latin typeface="Arial" pitchFamily="34" charset="0"/>
            </a:endParaRP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3. If             , there is no horizontal asymptote.</a:t>
            </a:r>
            <a:endParaRPr lang="en-CA" sz="2400" b="1" dirty="0" smtClean="0">
              <a:latin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62466" name="Object 2"/>
          <p:cNvGraphicFramePr>
            <a:graphicFrameLocks noChangeAspect="1"/>
          </p:cNvGraphicFramePr>
          <p:nvPr/>
        </p:nvGraphicFramePr>
        <p:xfrm>
          <a:off x="1403648" y="4941168"/>
          <a:ext cx="1014658" cy="360040"/>
        </p:xfrm>
        <a:graphic>
          <a:graphicData uri="http://schemas.openxmlformats.org/presentationml/2006/ole">
            <p:oleObj spid="_x0000_s62466" name="Equation" r:id="rId4" imgW="393480" imgH="139680" progId="Equation.DSMT4">
              <p:embed/>
            </p:oleObj>
          </a:graphicData>
        </a:graphic>
      </p:graphicFrame>
      <p:graphicFrame>
        <p:nvGraphicFramePr>
          <p:cNvPr id="62467" name="Object 3"/>
          <p:cNvGraphicFramePr>
            <a:graphicFrameLocks noChangeAspect="1"/>
          </p:cNvGraphicFramePr>
          <p:nvPr/>
        </p:nvGraphicFramePr>
        <p:xfrm>
          <a:off x="1403648" y="5877272"/>
          <a:ext cx="1008577" cy="357882"/>
        </p:xfrm>
        <a:graphic>
          <a:graphicData uri="http://schemas.openxmlformats.org/presentationml/2006/ole">
            <p:oleObj spid="_x0000_s62467" name="Equation" r:id="rId5" imgW="393480" imgH="139680" progId="Equation.DSMT4">
              <p:embed/>
            </p:oleObj>
          </a:graphicData>
        </a:graphic>
      </p:graphicFrame>
      <p:graphicFrame>
        <p:nvGraphicFramePr>
          <p:cNvPr id="62468" name="Object 4"/>
          <p:cNvGraphicFramePr>
            <a:graphicFrameLocks noChangeAspect="1"/>
          </p:cNvGraphicFramePr>
          <p:nvPr/>
        </p:nvGraphicFramePr>
        <p:xfrm>
          <a:off x="1403648" y="5445224"/>
          <a:ext cx="1008577" cy="357882"/>
        </p:xfrm>
        <a:graphic>
          <a:graphicData uri="http://schemas.openxmlformats.org/presentationml/2006/ole">
            <p:oleObj spid="_x0000_s62468" name="Equation" r:id="rId6" imgW="393480" imgH="1396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</a:rPr>
              <a:t>Horizontal Asymptotes (H.A.):</a:t>
            </a:r>
            <a:endParaRPr lang="en-CA" sz="2400" dirty="0" smtClean="0">
              <a:latin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NOTE: Since a horizontal asymptote is only a barrier as x gets to be very large positive values  and/or very large negative values , the graph may cross the horizontal asymptote in the central area of the graph. You will examine the behaviour of the curve in the next lesson</a:t>
            </a:r>
            <a:r>
              <a:rPr lang="en-CA" sz="2400" dirty="0" smtClean="0"/>
              <a:t>.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3: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Determine the equation of the horizontal asymptote, if it exists.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a) 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63491" name="Object 3"/>
          <p:cNvGraphicFramePr>
            <a:graphicFrameLocks noChangeAspect="1"/>
          </p:cNvGraphicFramePr>
          <p:nvPr/>
        </p:nvGraphicFramePr>
        <p:xfrm>
          <a:off x="1403648" y="2492896"/>
          <a:ext cx="2534766" cy="844922"/>
        </p:xfrm>
        <a:graphic>
          <a:graphicData uri="http://schemas.openxmlformats.org/presentationml/2006/ole">
            <p:oleObj spid="_x0000_s63491" name="Equation" r:id="rId4" imgW="1180800" imgH="3934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b)</a:t>
            </a: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c)   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64515" name="Object 3"/>
          <p:cNvGraphicFramePr>
            <a:graphicFrameLocks noChangeAspect="1"/>
          </p:cNvGraphicFramePr>
          <p:nvPr/>
        </p:nvGraphicFramePr>
        <p:xfrm>
          <a:off x="1331640" y="1556792"/>
          <a:ext cx="1974766" cy="880638"/>
        </p:xfrm>
        <a:graphic>
          <a:graphicData uri="http://schemas.openxmlformats.org/presentationml/2006/ole">
            <p:oleObj spid="_x0000_s64515" name="Equation" r:id="rId4" imgW="939600" imgH="419040" progId="Equation.DSMT4">
              <p:embed/>
            </p:oleObj>
          </a:graphicData>
        </a:graphic>
      </p:graphicFrame>
      <p:graphicFrame>
        <p:nvGraphicFramePr>
          <p:cNvPr id="64516" name="Object 4"/>
          <p:cNvGraphicFramePr>
            <a:graphicFrameLocks noChangeAspect="1"/>
          </p:cNvGraphicFramePr>
          <p:nvPr/>
        </p:nvGraphicFramePr>
        <p:xfrm>
          <a:off x="1331640" y="4077072"/>
          <a:ext cx="2784311" cy="864096"/>
        </p:xfrm>
        <a:graphic>
          <a:graphicData uri="http://schemas.openxmlformats.org/presentationml/2006/ole">
            <p:oleObj spid="_x0000_s64516" name="Equation" r:id="rId5" imgW="1473120" imgH="45720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4: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Given </a:t>
            </a:r>
          </a:p>
          <a:p>
            <a:pPr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Find the domain, intercepts, and vertical and horizontal asymptotes. Then use this information to sketch what you now know about your function</a:t>
            </a:r>
            <a:r>
              <a:rPr lang="en-CA" sz="2400" dirty="0" smtClean="0"/>
              <a:t>.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65539" name="Object 3"/>
          <p:cNvGraphicFramePr>
            <a:graphicFrameLocks noChangeAspect="1"/>
          </p:cNvGraphicFramePr>
          <p:nvPr/>
        </p:nvGraphicFramePr>
        <p:xfrm>
          <a:off x="3419873" y="1569885"/>
          <a:ext cx="3120346" cy="851003"/>
        </p:xfrm>
        <a:graphic>
          <a:graphicData uri="http://schemas.openxmlformats.org/presentationml/2006/ole">
            <p:oleObj spid="_x0000_s65539" name="Equation" r:id="rId4" imgW="153648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dirty="0" smtClean="0"/>
              <a:t>Use this slide for work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65539" name="Object 3"/>
          <p:cNvGraphicFramePr>
            <a:graphicFrameLocks noChangeAspect="1"/>
          </p:cNvGraphicFramePr>
          <p:nvPr/>
        </p:nvGraphicFramePr>
        <p:xfrm>
          <a:off x="3995936" y="1772816"/>
          <a:ext cx="3120346" cy="851003"/>
        </p:xfrm>
        <a:graphic>
          <a:graphicData uri="http://schemas.openxmlformats.org/presentationml/2006/ole">
            <p:oleObj spid="_x0000_s66562" name="Equation" r:id="rId4" imgW="153648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332162" y="1556792"/>
            <a:ext cx="4990727" cy="50028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68610" name="Object 2"/>
          <p:cNvGraphicFramePr>
            <a:graphicFrameLocks noChangeAspect="1"/>
          </p:cNvGraphicFramePr>
          <p:nvPr/>
        </p:nvGraphicFramePr>
        <p:xfrm>
          <a:off x="6444207" y="1628800"/>
          <a:ext cx="2112235" cy="576064"/>
        </p:xfrm>
        <a:graphic>
          <a:graphicData uri="http://schemas.openxmlformats.org/presentationml/2006/ole">
            <p:oleObj spid="_x0000_s68610" name="Equation" r:id="rId5" imgW="153648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908720"/>
            <a:ext cx="5976664" cy="936104"/>
          </a:xfrm>
        </p:spPr>
        <p:txBody>
          <a:bodyPr>
            <a:noAutofit/>
          </a:bodyPr>
          <a:lstStyle/>
          <a:p>
            <a:pPr algn="ctr"/>
            <a:r>
              <a:rPr lang="en-CA" sz="2800" u="sng" dirty="0" smtClean="0"/>
              <a:t/>
            </a:r>
            <a:br>
              <a:rPr lang="en-CA" sz="2800" u="sng" dirty="0" smtClean="0"/>
            </a:br>
            <a:r>
              <a:rPr lang="en-CA" sz="3200" u="sng" dirty="0" smtClean="0"/>
              <a:t>Rational Functions and Their Characteristics (DAY </a:t>
            </a:r>
            <a:r>
              <a:rPr lang="en-CA" sz="3200" u="sng" dirty="0" smtClean="0"/>
              <a:t>2):</a:t>
            </a:r>
            <a:r>
              <a:rPr lang="en-CA" sz="3200" dirty="0" smtClean="0"/>
              <a:t/>
            </a:r>
            <a:br>
              <a:rPr lang="en-CA" sz="3200" dirty="0" smtClean="0"/>
            </a:br>
            <a:endParaRPr lang="en-CA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592" y="1556792"/>
            <a:ext cx="6800800" cy="4896544"/>
          </a:xfrm>
        </p:spPr>
        <p:txBody>
          <a:bodyPr>
            <a:normAutofit/>
          </a:bodyPr>
          <a:lstStyle/>
          <a:p>
            <a:pPr algn="l"/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1: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Determine the intercepts and the vertical and horizontal asymptotes for 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algn="l"/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algn="l"/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algn="l"/>
            <a:r>
              <a:rPr lang="en-CA" sz="2400" dirty="0" smtClean="0">
                <a:latin typeface="Arial" pitchFamily="34" charset="0"/>
                <a:cs typeface="Arial" pitchFamily="34" charset="0"/>
              </a:rPr>
              <a:t>Then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sketch what you know about the function so far.</a:t>
            </a:r>
          </a:p>
          <a:p>
            <a:r>
              <a:rPr lang="en-CA" sz="2800" dirty="0" smtClean="0"/>
              <a:t> </a:t>
            </a:r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28384" y="6237312"/>
            <a:ext cx="896888" cy="365125"/>
          </a:xfrm>
        </p:spPr>
        <p:txBody>
          <a:bodyPr/>
          <a:lstStyle/>
          <a:p>
            <a:r>
              <a:rPr lang="en-CA" sz="1400" dirty="0" smtClean="0"/>
              <a:t>S. Evans</a:t>
            </a:r>
            <a:endParaRPr lang="en-CA" sz="1400" dirty="0"/>
          </a:p>
        </p:txBody>
      </p:sp>
      <p:graphicFrame>
        <p:nvGraphicFramePr>
          <p:cNvPr id="80900" name="Object 4"/>
          <p:cNvGraphicFramePr>
            <a:graphicFrameLocks noChangeAspect="1"/>
          </p:cNvGraphicFramePr>
          <p:nvPr/>
        </p:nvGraphicFramePr>
        <p:xfrm>
          <a:off x="3131839" y="2348880"/>
          <a:ext cx="1979059" cy="864096"/>
        </p:xfrm>
        <a:graphic>
          <a:graphicData uri="http://schemas.openxmlformats.org/presentationml/2006/ole">
            <p:oleObj spid="_x0000_s80900" name="Equation" r:id="rId4" imgW="901440" imgH="3934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Over the next three days, you will examine the  basic characteristics of a rational function. Understanding these functions will enable you to draw an accurate </a:t>
            </a:r>
            <a:r>
              <a:rPr lang="en-CA" sz="2400" u="sng" dirty="0" smtClean="0">
                <a:latin typeface="Arial" pitchFamily="34" charset="0"/>
                <a:cs typeface="Arial" pitchFamily="34" charset="0"/>
              </a:rPr>
              <a:t>sketch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of a rational function. These characteristics are:</a:t>
            </a:r>
          </a:p>
          <a:p>
            <a:pPr lvl="0"/>
            <a:r>
              <a:rPr lang="en-CA" sz="2400" dirty="0" smtClean="0">
                <a:latin typeface="Arial" pitchFamily="34" charset="0"/>
                <a:cs typeface="Arial" pitchFamily="34" charset="0"/>
              </a:rPr>
              <a:t>Domain</a:t>
            </a:r>
          </a:p>
          <a:p>
            <a:pPr lvl="0"/>
            <a:r>
              <a:rPr lang="en-CA" sz="2400" dirty="0" smtClean="0">
                <a:latin typeface="Arial" pitchFamily="34" charset="0"/>
                <a:cs typeface="Arial" pitchFamily="34" charset="0"/>
              </a:rPr>
              <a:t>Intercepts (both x and y)</a:t>
            </a:r>
          </a:p>
          <a:p>
            <a:pPr lvl="0"/>
            <a:r>
              <a:rPr lang="en-CA" sz="2400" dirty="0" smtClean="0">
                <a:latin typeface="Arial" pitchFamily="34" charset="0"/>
                <a:cs typeface="Arial" pitchFamily="34" charset="0"/>
              </a:rPr>
              <a:t>Holes in the function</a:t>
            </a:r>
          </a:p>
          <a:p>
            <a:pPr lvl="0"/>
            <a:r>
              <a:rPr lang="en-CA" sz="2400" dirty="0" smtClean="0">
                <a:latin typeface="Arial" pitchFamily="34" charset="0"/>
                <a:cs typeface="Arial" pitchFamily="34" charset="0"/>
              </a:rPr>
              <a:t>Asymptotes (Vertical, Horizontal, &amp; Linear Oblique)</a:t>
            </a:r>
          </a:p>
          <a:p>
            <a:pPr lvl="0"/>
            <a:r>
              <a:rPr lang="en-CA" sz="2400" dirty="0" smtClean="0">
                <a:latin typeface="Arial" pitchFamily="34" charset="0"/>
                <a:cs typeface="Arial" pitchFamily="34" charset="0"/>
              </a:rPr>
              <a:t>Behaviour of the function close to the asymptote(s)</a:t>
            </a:r>
          </a:p>
          <a:p>
            <a:endParaRPr lang="en-CA" sz="2400" dirty="0" smtClean="0"/>
          </a:p>
          <a:p>
            <a:pPr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Let’s start with familiar concepts, domain and intercepts…..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332162" y="1556792"/>
            <a:ext cx="4990727" cy="50028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81923" name="Object 3"/>
          <p:cNvGraphicFramePr>
            <a:graphicFrameLocks noChangeAspect="1"/>
          </p:cNvGraphicFramePr>
          <p:nvPr/>
        </p:nvGraphicFramePr>
        <p:xfrm>
          <a:off x="6876256" y="1412776"/>
          <a:ext cx="1484655" cy="720204"/>
        </p:xfrm>
        <a:graphic>
          <a:graphicData uri="http://schemas.openxmlformats.org/presentationml/2006/ole">
            <p:oleObj spid="_x0000_s81923" name="Equation" r:id="rId5" imgW="901440" imgH="393480" progId="Equation.DSMT4">
              <p:embed/>
            </p:oleObj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6804248" y="2780928"/>
            <a:ext cx="17281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dirty="0" smtClean="0"/>
              <a:t>Sketch what we know so far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628800"/>
            <a:ext cx="7560840" cy="4896544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To be able to sketch the curve in the boundaries created by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the asymptotes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, you need to understand the behaviour of the graph as it approaches the asymptotes.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 </a:t>
            </a:r>
          </a:p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Behaviour 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of the 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Function as it approaches the Vertical Asymptote (VA):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(Does the curve point toward positive or negative infinity on either side of the VA?)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You need to examine the sign of the function as x “approaches” the VA from the left side ( ) and the sign of the function as x “approaches” the VA from the right side ( ). To do this for the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left side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, you substitute a value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smaller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than the VA but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really close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to it and determine whether the output would be positive or negative. Then for the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right side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, you substitute a value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larger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than the VA but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really close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to it and determine whether the output would be positive or negative. A positive output would imply that the graph is pointing upwards towards positive infinity on that side of the VA and a negative output would imply that the graph is pointing downwards towards negative infinity on that side of the VA.</a:t>
            </a:r>
          </a:p>
          <a:p>
            <a:pPr marL="0" indent="0"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2: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Examine the behaviour of the function 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			(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From ex 1) around 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the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vertical asymptote. Then add that information to your sketch of 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2009909" y="2060848"/>
          <a:ext cx="1842011" cy="720080"/>
        </p:xfrm>
        <a:graphic>
          <a:graphicData uri="http://schemas.openxmlformats.org/presentationml/2006/ole">
            <p:oleObj spid="_x0000_s83971" name="Equation" r:id="rId4" imgW="901440" imgH="393480" progId="Equation.DSMT4">
              <p:embed/>
            </p:oleObj>
          </a:graphicData>
        </a:graphic>
      </p:graphicFrame>
      <p:graphicFrame>
        <p:nvGraphicFramePr>
          <p:cNvPr id="83972" name="Object 4"/>
          <p:cNvGraphicFramePr>
            <a:graphicFrameLocks noChangeAspect="1"/>
          </p:cNvGraphicFramePr>
          <p:nvPr/>
        </p:nvGraphicFramePr>
        <p:xfrm>
          <a:off x="3275856" y="3284984"/>
          <a:ext cx="706208" cy="487040"/>
        </p:xfrm>
        <a:graphic>
          <a:graphicData uri="http://schemas.openxmlformats.org/presentationml/2006/ole">
            <p:oleObj spid="_x0000_s83972" name="Equation" r:id="rId5" imgW="368280" imgH="25380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128792" cy="4896544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</a:rPr>
              <a:t>Behaviour of the Function as it approaches the Horizontal Asymptote:</a:t>
            </a:r>
            <a:endParaRPr lang="en-CA" sz="2400" dirty="0" smtClean="0">
              <a:latin typeface="Arial" pitchFamily="34" charset="0"/>
            </a:endParaRP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(Is the function above or below the HA as x is a very large positive (as </a:t>
            </a:r>
            <a:r>
              <a:rPr lang="en-CA" sz="2400" dirty="0" smtClean="0">
                <a:latin typeface="Arial" pitchFamily="34" charset="0"/>
              </a:rPr>
              <a:t>                 ) 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or </a:t>
            </a:r>
            <a:r>
              <a:rPr lang="en-CA" sz="2400" dirty="0" smtClean="0">
                <a:latin typeface="Arial" pitchFamily="34" charset="0"/>
              </a:rPr>
              <a:t>as x is a  very large negative (</a:t>
            </a:r>
            <a:r>
              <a:rPr lang="en-CA" sz="2400" dirty="0" smtClean="0">
                <a:latin typeface="Arial" pitchFamily="34" charset="0"/>
              </a:rPr>
              <a:t>as                     </a:t>
            </a:r>
            <a:r>
              <a:rPr lang="en-CA" sz="2400" dirty="0" smtClean="0">
                <a:latin typeface="Arial" pitchFamily="34" charset="0"/>
              </a:rPr>
              <a:t>)?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 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When is the function </a:t>
            </a:r>
            <a:r>
              <a:rPr lang="en-CA" sz="2400" b="1" dirty="0" smtClean="0">
                <a:latin typeface="Arial" pitchFamily="34" charset="0"/>
              </a:rPr>
              <a:t>above</a:t>
            </a:r>
            <a:r>
              <a:rPr lang="en-CA" sz="2400" dirty="0" smtClean="0">
                <a:latin typeface="Arial" pitchFamily="34" charset="0"/>
              </a:rPr>
              <a:t> the HA? Solve: ___________________________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 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When is the function </a:t>
            </a:r>
            <a:r>
              <a:rPr lang="en-CA" sz="2400" b="1" dirty="0" smtClean="0">
                <a:latin typeface="Arial" pitchFamily="34" charset="0"/>
              </a:rPr>
              <a:t>below</a:t>
            </a:r>
            <a:r>
              <a:rPr lang="en-CA" sz="2400" dirty="0" smtClean="0">
                <a:latin typeface="Arial" pitchFamily="34" charset="0"/>
              </a:rPr>
              <a:t> the HA? Solve: ____________________________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 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Does the function </a:t>
            </a:r>
            <a:r>
              <a:rPr lang="en-CA" sz="2400" b="1" dirty="0" smtClean="0">
                <a:latin typeface="Arial" pitchFamily="34" charset="0"/>
              </a:rPr>
              <a:t>cross</a:t>
            </a:r>
            <a:r>
              <a:rPr lang="en-CA" sz="2400" dirty="0" smtClean="0">
                <a:latin typeface="Arial" pitchFamily="34" charset="0"/>
              </a:rPr>
              <a:t> the HA? Solve: ______________________________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 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</a:rPr>
              <a:t>As , </a:t>
            </a:r>
            <a:r>
              <a:rPr lang="en-CA" sz="2400" dirty="0" smtClean="0">
                <a:latin typeface="Arial" pitchFamily="34" charset="0"/>
              </a:rPr>
              <a:t>                    </a:t>
            </a:r>
            <a:r>
              <a:rPr lang="en-CA" sz="2400" dirty="0" smtClean="0">
                <a:latin typeface="Arial" pitchFamily="34" charset="0"/>
              </a:rPr>
              <a:t>is the function above or below the HA? You should substitute </a:t>
            </a:r>
            <a:r>
              <a:rPr lang="en-CA" sz="2400" dirty="0" smtClean="0">
                <a:latin typeface="Arial" pitchFamily="34" charset="0"/>
              </a:rPr>
              <a:t>a very </a:t>
            </a:r>
            <a:r>
              <a:rPr lang="en-CA" sz="2400" dirty="0" smtClean="0">
                <a:latin typeface="Arial" pitchFamily="34" charset="0"/>
              </a:rPr>
              <a:t>________ _________ x – value and if the output is _____________________ the function </a:t>
            </a:r>
            <a:r>
              <a:rPr lang="en-CA" sz="2400" dirty="0" smtClean="0">
                <a:latin typeface="Arial" pitchFamily="34" charset="0"/>
              </a:rPr>
              <a:t>is </a:t>
            </a:r>
            <a:r>
              <a:rPr lang="en-CA" sz="2400" b="1" u="sng" dirty="0" smtClean="0">
                <a:latin typeface="Arial" pitchFamily="34" charset="0"/>
              </a:rPr>
              <a:t>above</a:t>
            </a:r>
            <a:r>
              <a:rPr lang="en-CA" sz="2400" dirty="0" smtClean="0">
                <a:latin typeface="Arial" pitchFamily="34" charset="0"/>
              </a:rPr>
              <a:t> </a:t>
            </a:r>
            <a:r>
              <a:rPr lang="en-CA" sz="2400" dirty="0" smtClean="0">
                <a:latin typeface="Arial" pitchFamily="34" charset="0"/>
              </a:rPr>
              <a:t>the HA and if the output is _______________________ the function </a:t>
            </a:r>
            <a:r>
              <a:rPr lang="en-CA" sz="2400" dirty="0" smtClean="0">
                <a:latin typeface="Arial" pitchFamily="34" charset="0"/>
              </a:rPr>
              <a:t>is </a:t>
            </a:r>
            <a:r>
              <a:rPr lang="en-CA" sz="2400" b="1" u="sng" dirty="0" smtClean="0">
                <a:latin typeface="Arial" pitchFamily="34" charset="0"/>
              </a:rPr>
              <a:t>below</a:t>
            </a:r>
            <a:r>
              <a:rPr lang="en-CA" sz="2400" dirty="0" smtClean="0">
                <a:latin typeface="Arial" pitchFamily="34" charset="0"/>
              </a:rPr>
              <a:t> </a:t>
            </a:r>
            <a:r>
              <a:rPr lang="en-CA" sz="2400" dirty="0" smtClean="0">
                <a:latin typeface="Arial" pitchFamily="34" charset="0"/>
              </a:rPr>
              <a:t>the HA.</a:t>
            </a:r>
          </a:p>
          <a:p>
            <a:pPr>
              <a:buNone/>
            </a:pPr>
            <a:r>
              <a:rPr lang="en-CA" sz="2400" dirty="0" smtClean="0">
                <a:latin typeface="Arial" pitchFamily="34" charset="0"/>
              </a:rPr>
              <a:t> 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</a:rPr>
              <a:t>As </a:t>
            </a:r>
            <a:r>
              <a:rPr lang="en-CA" sz="2400" dirty="0" smtClean="0">
                <a:latin typeface="Arial" pitchFamily="34" charset="0"/>
              </a:rPr>
              <a:t>                       </a:t>
            </a:r>
            <a:r>
              <a:rPr lang="en-CA" sz="2400" dirty="0" smtClean="0">
                <a:latin typeface="Arial" pitchFamily="34" charset="0"/>
              </a:rPr>
              <a:t>is the function above or below the HA? You should substitute a very _________ ___________ x – value and if the output is _____________________ the function </a:t>
            </a:r>
            <a:r>
              <a:rPr lang="en-CA" sz="2400" dirty="0" smtClean="0">
                <a:latin typeface="Arial" pitchFamily="34" charset="0"/>
              </a:rPr>
              <a:t>is </a:t>
            </a:r>
            <a:r>
              <a:rPr lang="en-CA" sz="2400" b="1" u="sng" dirty="0" smtClean="0">
                <a:latin typeface="Arial" pitchFamily="34" charset="0"/>
              </a:rPr>
              <a:t>above</a:t>
            </a:r>
            <a:r>
              <a:rPr lang="en-CA" sz="2400" dirty="0" smtClean="0">
                <a:latin typeface="Arial" pitchFamily="34" charset="0"/>
              </a:rPr>
              <a:t> </a:t>
            </a:r>
            <a:r>
              <a:rPr lang="en-CA" sz="2400" dirty="0" smtClean="0">
                <a:latin typeface="Arial" pitchFamily="34" charset="0"/>
              </a:rPr>
              <a:t>the HA and if the output is _______________________ the function </a:t>
            </a:r>
            <a:r>
              <a:rPr lang="en-CA" sz="2400" dirty="0" smtClean="0">
                <a:latin typeface="Arial" pitchFamily="34" charset="0"/>
              </a:rPr>
              <a:t>is </a:t>
            </a:r>
            <a:r>
              <a:rPr lang="en-CA" sz="2400" b="1" u="sng" dirty="0" smtClean="0">
                <a:latin typeface="Arial" pitchFamily="34" charset="0"/>
              </a:rPr>
              <a:t>below</a:t>
            </a:r>
            <a:r>
              <a:rPr lang="en-CA" sz="2400" dirty="0" smtClean="0">
                <a:latin typeface="Arial" pitchFamily="34" charset="0"/>
              </a:rPr>
              <a:t> </a:t>
            </a:r>
            <a:r>
              <a:rPr lang="en-CA" sz="2400" dirty="0" smtClean="0">
                <a:latin typeface="Arial" pitchFamily="34" charset="0"/>
              </a:rPr>
              <a:t>the HA.</a:t>
            </a:r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6660232" y="836712"/>
          <a:ext cx="1842011" cy="720080"/>
        </p:xfrm>
        <a:graphic>
          <a:graphicData uri="http://schemas.openxmlformats.org/presentationml/2006/ole">
            <p:oleObj spid="_x0000_s86018" name="Equation" r:id="rId4" imgW="901440" imgH="393480" progId="Equation.DSMT4">
              <p:embed/>
            </p:oleObj>
          </a:graphicData>
        </a:graphic>
      </p:graphicFrame>
      <p:graphicFrame>
        <p:nvGraphicFramePr>
          <p:cNvPr id="86020" name="Object 4"/>
          <p:cNvGraphicFramePr>
            <a:graphicFrameLocks noChangeAspect="1"/>
          </p:cNvGraphicFramePr>
          <p:nvPr/>
        </p:nvGraphicFramePr>
        <p:xfrm>
          <a:off x="6804248" y="1844824"/>
          <a:ext cx="770756" cy="220216"/>
        </p:xfrm>
        <a:graphic>
          <a:graphicData uri="http://schemas.openxmlformats.org/presentationml/2006/ole">
            <p:oleObj spid="_x0000_s86020" name="Equation" r:id="rId5" imgW="533160" imgH="152280" progId="Equation.DSMT4">
              <p:embed/>
            </p:oleObj>
          </a:graphicData>
        </a:graphic>
      </p:graphicFrame>
      <p:graphicFrame>
        <p:nvGraphicFramePr>
          <p:cNvPr id="86021" name="Object 5"/>
          <p:cNvGraphicFramePr>
            <a:graphicFrameLocks noChangeAspect="1"/>
          </p:cNvGraphicFramePr>
          <p:nvPr/>
        </p:nvGraphicFramePr>
        <p:xfrm>
          <a:off x="3995936" y="2132856"/>
          <a:ext cx="955743" cy="216024"/>
        </p:xfrm>
        <a:graphic>
          <a:graphicData uri="http://schemas.openxmlformats.org/presentationml/2006/ole">
            <p:oleObj spid="_x0000_s86021" name="Equation" r:id="rId6" imgW="533160" imgH="139680" progId="Equation.DSMT4">
              <p:embed/>
            </p:oleObj>
          </a:graphicData>
        </a:graphic>
      </p:graphicFrame>
      <p:graphicFrame>
        <p:nvGraphicFramePr>
          <p:cNvPr id="86022" name="Object 6"/>
          <p:cNvGraphicFramePr>
            <a:graphicFrameLocks noChangeAspect="1"/>
          </p:cNvGraphicFramePr>
          <p:nvPr/>
        </p:nvGraphicFramePr>
        <p:xfrm>
          <a:off x="1187624" y="3861048"/>
          <a:ext cx="936104" cy="267458"/>
        </p:xfrm>
        <a:graphic>
          <a:graphicData uri="http://schemas.openxmlformats.org/presentationml/2006/ole">
            <p:oleObj spid="_x0000_s86022" name="Equation" r:id="rId7" imgW="533160" imgH="152280" progId="Equation.DSMT4">
              <p:embed/>
            </p:oleObj>
          </a:graphicData>
        </a:graphic>
      </p:graphicFrame>
      <p:graphicFrame>
        <p:nvGraphicFramePr>
          <p:cNvPr id="86024" name="Object 8"/>
          <p:cNvGraphicFramePr>
            <a:graphicFrameLocks noChangeAspect="1"/>
          </p:cNvGraphicFramePr>
          <p:nvPr/>
        </p:nvGraphicFramePr>
        <p:xfrm>
          <a:off x="1187624" y="4869160"/>
          <a:ext cx="914773" cy="239583"/>
        </p:xfrm>
        <a:graphic>
          <a:graphicData uri="http://schemas.openxmlformats.org/presentationml/2006/ole">
            <p:oleObj spid="_x0000_s86024" name="Equation" r:id="rId8" imgW="533160" imgH="1396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3: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a) Does the function 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                      from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ex 1) cross its horizontal asymptote? (Justify)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3779912" y="1772816"/>
          <a:ext cx="1842011" cy="720080"/>
        </p:xfrm>
        <a:graphic>
          <a:graphicData uri="http://schemas.openxmlformats.org/presentationml/2006/ole">
            <p:oleObj spid="_x0000_s87042" name="Equation" r:id="rId4" imgW="901440" imgH="3934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/>
              <a:t>c</a:t>
            </a:r>
            <a:r>
              <a:rPr lang="en-CA" sz="2400" dirty="0" smtClean="0"/>
              <a:t>) </a:t>
            </a:r>
            <a:r>
              <a:rPr lang="en-CA" sz="2400" dirty="0" smtClean="0"/>
              <a:t>As </a:t>
            </a:r>
            <a:r>
              <a:rPr lang="en-CA" sz="2400" dirty="0" smtClean="0"/>
              <a:t>               is </a:t>
            </a:r>
            <a:r>
              <a:rPr lang="en-CA" sz="2400" dirty="0" smtClean="0"/>
              <a:t>the function, </a:t>
            </a:r>
            <a:r>
              <a:rPr lang="en-CA" sz="2400" dirty="0" smtClean="0"/>
              <a:t>                          , </a:t>
            </a:r>
            <a:r>
              <a:rPr lang="en-CA" sz="2400" dirty="0" smtClean="0"/>
              <a:t>above or below the HA?</a:t>
            </a:r>
          </a:p>
          <a:p>
            <a:pPr marL="0" indent="0"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4788024" y="1556792"/>
          <a:ext cx="1842011" cy="720080"/>
        </p:xfrm>
        <a:graphic>
          <a:graphicData uri="http://schemas.openxmlformats.org/presentationml/2006/ole">
            <p:oleObj spid="_x0000_s90114" name="Equation" r:id="rId4" imgW="901440" imgH="393480" progId="Equation.DSMT4">
              <p:embed/>
            </p:oleObj>
          </a:graphicData>
        </a:graphic>
      </p:graphicFrame>
      <p:graphicFrame>
        <p:nvGraphicFramePr>
          <p:cNvPr id="88067" name="Object 3"/>
          <p:cNvGraphicFramePr>
            <a:graphicFrameLocks noChangeAspect="1"/>
          </p:cNvGraphicFramePr>
          <p:nvPr/>
        </p:nvGraphicFramePr>
        <p:xfrm>
          <a:off x="1619250" y="1712913"/>
          <a:ext cx="1023938" cy="266700"/>
        </p:xfrm>
        <a:graphic>
          <a:graphicData uri="http://schemas.openxmlformats.org/presentationml/2006/ole">
            <p:oleObj spid="_x0000_s90115" name="Equation" r:id="rId5" imgW="533160" imgH="1396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/>
              <a:t>b</a:t>
            </a:r>
            <a:r>
              <a:rPr lang="en-CA" sz="2400" dirty="0" smtClean="0"/>
              <a:t>) As </a:t>
            </a:r>
            <a:r>
              <a:rPr lang="en-CA" sz="2400" dirty="0" smtClean="0"/>
              <a:t>               is </a:t>
            </a:r>
            <a:r>
              <a:rPr lang="en-CA" sz="2400" dirty="0" smtClean="0"/>
              <a:t>the function, </a:t>
            </a:r>
            <a:r>
              <a:rPr lang="en-CA" sz="2400" dirty="0" smtClean="0"/>
              <a:t>                          , </a:t>
            </a:r>
            <a:r>
              <a:rPr lang="en-CA" sz="2400" dirty="0" smtClean="0"/>
              <a:t>above or below the HA?</a:t>
            </a:r>
          </a:p>
          <a:p>
            <a:pPr marL="0" indent="0"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4788024" y="1556792"/>
          <a:ext cx="1842011" cy="720080"/>
        </p:xfrm>
        <a:graphic>
          <a:graphicData uri="http://schemas.openxmlformats.org/presentationml/2006/ole">
            <p:oleObj spid="_x0000_s89090" name="Equation" r:id="rId4" imgW="901440" imgH="393480" progId="Equation.DSMT4">
              <p:embed/>
            </p:oleObj>
          </a:graphicData>
        </a:graphic>
      </p:graphicFrame>
      <p:graphicFrame>
        <p:nvGraphicFramePr>
          <p:cNvPr id="88067" name="Object 3"/>
          <p:cNvGraphicFramePr>
            <a:graphicFrameLocks noChangeAspect="1"/>
          </p:cNvGraphicFramePr>
          <p:nvPr/>
        </p:nvGraphicFramePr>
        <p:xfrm>
          <a:off x="1619672" y="1700808"/>
          <a:ext cx="1022784" cy="292224"/>
        </p:xfrm>
        <a:graphic>
          <a:graphicData uri="http://schemas.openxmlformats.org/presentationml/2006/ole">
            <p:oleObj spid="_x0000_s89091" name="Equation" r:id="rId5" imgW="533160" imgH="1522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d)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Add the above information to your sketch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of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	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		(from Ex 1)</a:t>
            </a: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) Given that curves usually “hug” the asymptotes, fill-in the possible sketch of the function.</a:t>
            </a:r>
          </a:p>
          <a:p>
            <a:pPr mar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/>
              <a:t> </a:t>
            </a: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83971" name="Object 3"/>
          <p:cNvGraphicFramePr>
            <a:graphicFrameLocks noChangeAspect="1"/>
          </p:cNvGraphicFramePr>
          <p:nvPr/>
        </p:nvGraphicFramePr>
        <p:xfrm>
          <a:off x="1187624" y="2132856"/>
          <a:ext cx="1842011" cy="720080"/>
        </p:xfrm>
        <a:graphic>
          <a:graphicData uri="http://schemas.openxmlformats.org/presentationml/2006/ole">
            <p:oleObj spid="_x0000_s91138" name="Equation" r:id="rId4" imgW="901440" imgH="3934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Linear) Oblique Asymptotes: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For rational functions, linear oblique asymptotes occur </a:t>
            </a:r>
            <a:r>
              <a:rPr lang="en-CA" sz="2400" b="1" dirty="0" smtClean="0">
                <a:latin typeface="Arial" pitchFamily="34" charset="0"/>
                <a:cs typeface="Arial" pitchFamily="34" charset="0"/>
              </a:rPr>
              <a:t>when the degree of the numerator is exactly one more than the degree of the denominator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.  The equation of the linear oblique asymptote can be found by dividing the numerator by the denominator using long division. (or synthetic division where appropriate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)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4: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Let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                                     .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a) Determine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the oblique asymptote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.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105474" name="Object 2"/>
          <p:cNvGraphicFramePr>
            <a:graphicFrameLocks noChangeAspect="1"/>
          </p:cNvGraphicFramePr>
          <p:nvPr/>
        </p:nvGraphicFramePr>
        <p:xfrm>
          <a:off x="3203848" y="1412776"/>
          <a:ext cx="2333036" cy="785614"/>
        </p:xfrm>
        <a:graphic>
          <a:graphicData uri="http://schemas.openxmlformats.org/presentationml/2006/ole">
            <p:oleObj spid="_x0000_s105474" name="Equation" r:id="rId4" imgW="124452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</a:rPr>
              <a:t>Example 1:</a:t>
            </a:r>
            <a:r>
              <a:rPr lang="en-CA" sz="2400" dirty="0" smtClean="0">
                <a:latin typeface="Arial" pitchFamily="34" charset="0"/>
              </a:rPr>
              <a:t> Determine the domain and intercepts of each of the following:</a:t>
            </a:r>
          </a:p>
          <a:p>
            <a:pPr>
              <a:buNone/>
            </a:pPr>
            <a:r>
              <a:rPr lang="en-CA" sz="2400" dirty="0" smtClean="0"/>
              <a:t>a)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r>
              <a:rPr lang="en-CA" sz="2400" dirty="0" smtClean="0"/>
              <a:t>b) 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40962" name="Object 2"/>
          <p:cNvGraphicFramePr>
            <a:graphicFrameLocks noChangeAspect="1"/>
          </p:cNvGraphicFramePr>
          <p:nvPr/>
        </p:nvGraphicFramePr>
        <p:xfrm>
          <a:off x="962309" y="2420888"/>
          <a:ext cx="1593467" cy="771836"/>
        </p:xfrm>
        <a:graphic>
          <a:graphicData uri="http://schemas.openxmlformats.org/presentationml/2006/ole">
            <p:oleObj spid="_x0000_s40962" name="Equation" r:id="rId4" imgW="812520" imgH="393480" progId="Equation.DSMT4">
              <p:embed/>
            </p:oleObj>
          </a:graphicData>
        </a:graphic>
      </p:graphicFrame>
      <p:graphicFrame>
        <p:nvGraphicFramePr>
          <p:cNvPr id="40963" name="Object 3"/>
          <p:cNvGraphicFramePr>
            <a:graphicFrameLocks noChangeAspect="1"/>
          </p:cNvGraphicFramePr>
          <p:nvPr/>
        </p:nvGraphicFramePr>
        <p:xfrm>
          <a:off x="971600" y="4437112"/>
          <a:ext cx="2160240" cy="720080"/>
        </p:xfrm>
        <a:graphic>
          <a:graphicData uri="http://schemas.openxmlformats.org/presentationml/2006/ole">
            <p:oleObj spid="_x0000_s40963" name="Equation" r:id="rId5" imgW="1180800" imgH="3934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                                       .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b) Determine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the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intercepts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105474" name="Object 2"/>
          <p:cNvGraphicFramePr>
            <a:graphicFrameLocks noChangeAspect="1"/>
          </p:cNvGraphicFramePr>
          <p:nvPr/>
        </p:nvGraphicFramePr>
        <p:xfrm>
          <a:off x="2555776" y="1628800"/>
          <a:ext cx="2333036" cy="785614"/>
        </p:xfrm>
        <a:graphic>
          <a:graphicData uri="http://schemas.openxmlformats.org/presentationml/2006/ole">
            <p:oleObj spid="_x0000_s106498" name="Equation" r:id="rId4" imgW="124452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                                       .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b) Determine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the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intercepts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105474" name="Object 2"/>
          <p:cNvGraphicFramePr>
            <a:graphicFrameLocks noChangeAspect="1"/>
          </p:cNvGraphicFramePr>
          <p:nvPr/>
        </p:nvGraphicFramePr>
        <p:xfrm>
          <a:off x="2555776" y="1628800"/>
          <a:ext cx="2333036" cy="785614"/>
        </p:xfrm>
        <a:graphic>
          <a:graphicData uri="http://schemas.openxmlformats.org/presentationml/2006/ole">
            <p:oleObj spid="_x0000_s107522" name="Equation" r:id="rId4" imgW="124452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                                       .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marL="0" lvl="0" indent="0"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c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)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Determine the vertical asymptote(s) and examine the behaviour around the VA.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105474" name="Object 2"/>
          <p:cNvGraphicFramePr>
            <a:graphicFrameLocks noChangeAspect="1"/>
          </p:cNvGraphicFramePr>
          <p:nvPr/>
        </p:nvGraphicFramePr>
        <p:xfrm>
          <a:off x="2555776" y="1628800"/>
          <a:ext cx="2333036" cy="785614"/>
        </p:xfrm>
        <a:graphic>
          <a:graphicData uri="http://schemas.openxmlformats.org/presentationml/2006/ole">
            <p:oleObj spid="_x0000_s108546" name="Equation" r:id="rId4" imgW="124452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2):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691680" y="2060848"/>
            <a:ext cx="4631558" cy="46427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81923" name="Object 3"/>
          <p:cNvGraphicFramePr>
            <a:graphicFrameLocks noChangeAspect="1"/>
          </p:cNvGraphicFramePr>
          <p:nvPr/>
        </p:nvGraphicFramePr>
        <p:xfrm>
          <a:off x="4716016" y="1196752"/>
          <a:ext cx="1484655" cy="720204"/>
        </p:xfrm>
        <a:graphic>
          <a:graphicData uri="http://schemas.openxmlformats.org/presentationml/2006/ole">
            <p:oleObj spid="_x0000_s109570" name="Equation" r:id="rId5" imgW="901440" imgH="393480" progId="Equation.DSMT4">
              <p:embed/>
            </p:oleObj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323528" y="1484784"/>
            <a:ext cx="648072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CA" dirty="0" smtClean="0"/>
              <a:t>d) Use </a:t>
            </a:r>
            <a:r>
              <a:rPr lang="en-CA" dirty="0" smtClean="0"/>
              <a:t>your analysis to sketch the graph of .</a:t>
            </a:r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3</a:t>
            </a:r>
            <a:r>
              <a:rPr lang="en-CA" sz="2400" u="sng" dirty="0" smtClean="0"/>
              <a:t>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1484784"/>
            <a:ext cx="648072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endParaRPr lang="en-CA" dirty="0" smtClean="0"/>
          </a:p>
          <a:p>
            <a:endParaRPr lang="en-CA" dirty="0"/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755576" y="1556792"/>
            <a:ext cx="7416824" cy="51209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>
              <a:spcBef>
                <a:spcPct val="20000"/>
              </a:spcBef>
              <a:buClr>
                <a:schemeClr val="accent3"/>
              </a:buClr>
              <a:buSzPct val="95000"/>
            </a:pPr>
            <a:r>
              <a:rPr kumimoji="0" lang="en-CA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 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</a:t>
            </a: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1: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Use domain, intercepts, asymptotes and behaviour to sketch the function </a:t>
            </a:r>
            <a:r>
              <a:rPr kumimoji="0" lang="en-CA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                                    </a:t>
            </a:r>
            <a:endParaRPr kumimoji="0" lang="en-CA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graphicFrame>
        <p:nvGraphicFramePr>
          <p:cNvPr id="110598" name="Object 6"/>
          <p:cNvGraphicFramePr>
            <a:graphicFrameLocks noChangeAspect="1"/>
          </p:cNvGraphicFramePr>
          <p:nvPr/>
        </p:nvGraphicFramePr>
        <p:xfrm>
          <a:off x="899592" y="2420888"/>
          <a:ext cx="2883191" cy="1020598"/>
        </p:xfrm>
        <a:graphic>
          <a:graphicData uri="http://schemas.openxmlformats.org/presentationml/2006/ole">
            <p:oleObj spid="_x0000_s110598" name="Equation" r:id="rId4" imgW="1434960" imgH="5079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</a:t>
            </a:r>
            <a:r>
              <a:rPr lang="en-CA" sz="2400" u="sng" dirty="0" smtClean="0"/>
              <a:t>3):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331640" y="1699936"/>
            <a:ext cx="4991598" cy="500368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118787" name="Object 3"/>
          <p:cNvGraphicFramePr>
            <a:graphicFrameLocks noChangeAspect="1"/>
          </p:cNvGraphicFramePr>
          <p:nvPr>
            <p:ph idx="1"/>
          </p:nvPr>
        </p:nvGraphicFramePr>
        <p:xfrm>
          <a:off x="5724128" y="1052736"/>
          <a:ext cx="2452213" cy="868040"/>
        </p:xfrm>
        <a:graphic>
          <a:graphicData uri="http://schemas.openxmlformats.org/presentationml/2006/ole">
            <p:oleObj spid="_x0000_s118787" name="Equation" r:id="rId5" imgW="1434960" imgH="5079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</a:t>
            </a:r>
            <a:r>
              <a:rPr lang="en-CA" sz="2400" u="sng" dirty="0" smtClean="0"/>
              <a:t>Rates of Change</a:t>
            </a:r>
            <a:r>
              <a:rPr lang="en-CA" sz="2400" u="sng" dirty="0" smtClean="0"/>
              <a:t> </a:t>
            </a:r>
            <a:r>
              <a:rPr lang="en-CA" sz="2400" u="sng" dirty="0" smtClean="0"/>
              <a:t>(DAY </a:t>
            </a:r>
            <a:r>
              <a:rPr lang="en-CA" sz="2400" u="sng" dirty="0" smtClean="0"/>
              <a:t>4):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(work on the assigned worksheet)</a:t>
            </a:r>
            <a:endParaRPr lang="en-CA" sz="2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1484784"/>
            <a:ext cx="648072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endParaRPr lang="en-CA" dirty="0" smtClean="0"/>
          </a:p>
          <a:p>
            <a:endParaRPr lang="en-CA" dirty="0"/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755576" y="1556792"/>
            <a:ext cx="7416824" cy="51209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r>
              <a:rPr lang="en-CA" sz="2400" dirty="0" smtClean="0">
                <a:latin typeface="Arial" pitchFamily="34" charset="0"/>
                <a:cs typeface="Arial" pitchFamily="34" charset="0"/>
              </a:rPr>
              <a:t>Concepts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from the previous chapter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are now revisited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using rational functions: 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pPr lvl="0">
              <a:buFont typeface="Arial" pitchFamily="34" charset="0"/>
              <a:buChar char="•"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  Average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rate of change (use given range)</a:t>
            </a:r>
          </a:p>
          <a:p>
            <a:pPr marL="268288" lvl="0" indent="-268288">
              <a:buFont typeface="Arial" pitchFamily="34" charset="0"/>
              <a:buChar char="•"/>
            </a:pPr>
            <a:r>
              <a:rPr lang="en-CA" sz="2400" dirty="0" smtClean="0">
                <a:latin typeface="Arial" pitchFamily="34" charset="0"/>
                <a:cs typeface="Arial" pitchFamily="34" charset="0"/>
              </a:rPr>
              <a:t>Instantaneous 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rate of change (Check three following intervals that get close to the independent value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)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7624" y="1844824"/>
            <a:ext cx="6408712" cy="468052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CA" sz="2400" i="1" dirty="0" smtClean="0"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indent="0">
              <a:buNone/>
            </a:pPr>
            <a:r>
              <a:rPr lang="en-CA" sz="2400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The graph of a rational function usually has at least one asymptote, which may be vertical, horizontal, or oblique. An oblique asymptote is neither vertical nor horizontal.</a:t>
            </a:r>
            <a:endParaRPr lang="en-CA" sz="2400" i="1" dirty="0" smtClean="0">
              <a:latin typeface="Arial" pitchFamily="34" charset="0"/>
            </a:endParaRPr>
          </a:p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r>
              <a:rPr lang="en-CA" sz="2400" dirty="0" smtClean="0"/>
              <a:t>  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9" name="Rectangle 8"/>
          <p:cNvSpPr/>
          <p:nvPr/>
        </p:nvSpPr>
        <p:spPr>
          <a:xfrm>
            <a:off x="539552" y="1772816"/>
            <a:ext cx="7272808" cy="38164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None/>
            </a:pPr>
            <a:r>
              <a:rPr lang="en-CA" sz="2200" b="1" u="sng" dirty="0" smtClean="0">
                <a:latin typeface="Arial" pitchFamily="34" charset="0"/>
                <a:cs typeface="Arial" pitchFamily="34" charset="0"/>
              </a:rPr>
              <a:t>Vertical Asymptotes (V.A.):</a:t>
            </a:r>
            <a:endParaRPr lang="en-CA" sz="2200" dirty="0" smtClean="0">
              <a:latin typeface="Arial" pitchFamily="34" charset="0"/>
              <a:cs typeface="Arial" pitchFamily="34" charset="0"/>
            </a:endParaRPr>
          </a:p>
          <a:p>
            <a:r>
              <a:rPr lang="en-CA" sz="2200" dirty="0" smtClean="0">
                <a:latin typeface="Arial" pitchFamily="34" charset="0"/>
                <a:cs typeface="Arial" pitchFamily="34" charset="0"/>
              </a:rPr>
              <a:t>Vertical asymptotes are imaginary vertical lines that form boundaries in the graph. Vertical asymptotes can be found where the function is undefined. However, not all restrictions produce a vertical asymptote. To make sure you have a vertical asymptote, simplify the rational function fully. The restrictions that are left in the reduced function will produce the vertical asymptotes. The equation of a vertical asymptote will then be . </a:t>
            </a:r>
            <a:r>
              <a:rPr lang="en-CA" sz="2200" b="1" dirty="0" smtClean="0">
                <a:latin typeface="Arial" pitchFamily="34" charset="0"/>
                <a:cs typeface="Arial" pitchFamily="34" charset="0"/>
              </a:rPr>
              <a:t>A graph never crosses a vertical asymptote because that x – value can never occur in the domain of the function.</a:t>
            </a:r>
            <a:endParaRPr lang="en-CA" sz="22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844824"/>
            <a:ext cx="6768752" cy="468052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Holes:</a:t>
            </a:r>
            <a:endParaRPr lang="en-CA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CA" sz="2400" dirty="0" smtClean="0">
                <a:latin typeface="Arial" pitchFamily="34" charset="0"/>
                <a:cs typeface="Arial" pitchFamily="34" charset="0"/>
              </a:rPr>
              <a:t>Sometimes a rational function has a hole in the graph. This is a point in the function where the graph gets really close to but never equals it. This will occur at the x – value of a restriction that is cancelled out during simplification. To get the y – value of the hole, substitute the x – value into the simplified rational function. </a:t>
            </a:r>
            <a:r>
              <a:rPr lang="en-CA" sz="2400" u="sng" dirty="0" smtClean="0">
                <a:latin typeface="Arial" pitchFamily="34" charset="0"/>
                <a:cs typeface="Arial" pitchFamily="34" charset="0"/>
              </a:rPr>
              <a:t>Note: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The x – value you are substituting in is a restriction and does not exist in the domain of the function. This is why the co-ordinates that you are finding are for a hole in the function.</a:t>
            </a:r>
          </a:p>
          <a:p>
            <a:pPr marL="0" indent="0">
              <a:buNone/>
            </a:pPr>
            <a:endParaRPr lang="en-CA" sz="2400" i="1" dirty="0" smtClean="0"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sz="2400" b="1" u="sng" dirty="0" smtClean="0">
                <a:latin typeface="Arial" pitchFamily="34" charset="0"/>
                <a:cs typeface="Arial" pitchFamily="34" charset="0"/>
              </a:rPr>
              <a:t>Example 2:</a:t>
            </a:r>
            <a:r>
              <a:rPr lang="en-CA" sz="2400" dirty="0" smtClean="0">
                <a:latin typeface="Arial" pitchFamily="34" charset="0"/>
                <a:cs typeface="Arial" pitchFamily="34" charset="0"/>
              </a:rPr>
              <a:t> Determine the vertical asymptotes and or holes of the following rational functions AND sketch on a Cartesian plane.</a:t>
            </a:r>
          </a:p>
          <a:p>
            <a:pPr marL="0" indent="0">
              <a:buNone/>
            </a:pPr>
            <a:r>
              <a:rPr lang="en-CA" sz="2400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a) </a:t>
            </a:r>
          </a:p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9154" name="Object 2"/>
          <p:cNvGraphicFramePr>
            <a:graphicFrameLocks noChangeAspect="1"/>
          </p:cNvGraphicFramePr>
          <p:nvPr/>
        </p:nvGraphicFramePr>
        <p:xfrm>
          <a:off x="1187624" y="2894747"/>
          <a:ext cx="2088232" cy="740986"/>
        </p:xfrm>
        <a:graphic>
          <a:graphicData uri="http://schemas.openxmlformats.org/presentationml/2006/ole">
            <p:oleObj spid="_x0000_s50178" name="Equation" r:id="rId4" imgW="1180800" imgH="41904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u="sng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51203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332162" y="1556792"/>
            <a:ext cx="4990727" cy="50028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620688"/>
            <a:ext cx="540060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n-CA" sz="2400" dirty="0" smtClean="0"/>
              <a:t>      </a:t>
            </a:r>
            <a:r>
              <a:rPr lang="en-CA" sz="2400" u="sng" dirty="0" smtClean="0"/>
              <a:t>Rational Functions and Their Characteristics (DAY 1):</a:t>
            </a:r>
            <a:r>
              <a:rPr lang="en-CA" sz="2400" dirty="0" smtClean="0"/>
              <a:t/>
            </a:r>
            <a:br>
              <a:rPr lang="en-CA" sz="2400" dirty="0" smtClean="0"/>
            </a:b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6840760" cy="489654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dirty="0" smtClean="0"/>
              <a:t>b)</a:t>
            </a:r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 smtClean="0"/>
          </a:p>
          <a:p>
            <a:pPr>
              <a:buNone/>
            </a:pP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0" y="90100"/>
            <a:ext cx="26962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CA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 </a:t>
            </a:r>
            <a:endParaRPr kumimoji="0" lang="en-C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CA"/>
          </a:p>
        </p:txBody>
      </p:sp>
      <p:graphicFrame>
        <p:nvGraphicFramePr>
          <p:cNvPr id="49155" name="Object 3"/>
          <p:cNvGraphicFramePr>
            <a:graphicFrameLocks noChangeAspect="1"/>
          </p:cNvGraphicFramePr>
          <p:nvPr/>
        </p:nvGraphicFramePr>
        <p:xfrm>
          <a:off x="1259632" y="1514146"/>
          <a:ext cx="1944216" cy="773912"/>
        </p:xfrm>
        <a:graphic>
          <a:graphicData uri="http://schemas.openxmlformats.org/presentationml/2006/ole">
            <p:oleObj spid="_x0000_s49155" name="Equation" r:id="rId4" imgW="977476" imgH="393529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285</TotalTime>
  <Words>1443</Words>
  <Application>Microsoft Office PowerPoint</Application>
  <PresentationFormat>On-screen Show (4:3)</PresentationFormat>
  <Paragraphs>333</Paragraphs>
  <Slides>36</Slides>
  <Notes>36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36</vt:i4>
      </vt:variant>
    </vt:vector>
  </HeadingPairs>
  <TitlesOfParts>
    <vt:vector size="39" baseType="lpstr">
      <vt:lpstr>Flow</vt:lpstr>
      <vt:lpstr>Equation</vt:lpstr>
      <vt:lpstr>MathType 5.0 Equation</vt:lpstr>
      <vt:lpstr>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     Rational Functions and Their Characteristics (DAY 1): </vt:lpstr>
      <vt:lpstr>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2): </vt:lpstr>
      <vt:lpstr>      Rational Functions and Their Characteristics (DAY 3): </vt:lpstr>
      <vt:lpstr>      Rational Functions and Their Characteristics (DAY 3): </vt:lpstr>
      <vt:lpstr>      Rational Functions and Rates of Change (DAY 4): </vt:lpstr>
    </vt:vector>
  </TitlesOfParts>
  <Company>Lenovo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2.2 Derivatives of Polynomial Functions</dc:title>
  <dc:creator>sandy</dc:creator>
  <cp:lastModifiedBy>sandy</cp:lastModifiedBy>
  <cp:revision>156</cp:revision>
  <dcterms:created xsi:type="dcterms:W3CDTF">2010-09-21T17:07:38Z</dcterms:created>
  <dcterms:modified xsi:type="dcterms:W3CDTF">2010-10-04T22:30:57Z</dcterms:modified>
</cp:coreProperties>
</file>

<file path=docProps/thumbnail.jpeg>
</file>